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</p:sldIdLst>
  <p:sldSz cy="6858000" cx="12192000"/>
  <p:notesSz cx="6858000" cy="9144000"/>
  <p:embeddedFontLst>
    <p:embeddedFont>
      <p:font typeface="Corbel"/>
      <p:regular r:id="rId127"/>
      <p:bold r:id="rId128"/>
      <p:italic r:id="rId129"/>
      <p:bold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31" roundtripDataSignature="AMtx7miikt8EKoESlFWv8VG/2eIjoSjp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Corbel-italic.fntdata"/><Relationship Id="rId128" Type="http://schemas.openxmlformats.org/officeDocument/2006/relationships/font" Target="fonts/Corbel-bold.fntdata"/><Relationship Id="rId127" Type="http://schemas.openxmlformats.org/officeDocument/2006/relationships/font" Target="fonts/Corbel-regular.fntdata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1" Type="http://customschemas.google.com/relationships/presentationmetadata" Target="metadata"/><Relationship Id="rId130" Type="http://schemas.openxmlformats.org/officeDocument/2006/relationships/font" Target="fonts/Corbel-bold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9" name="Google Shape;136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Tự làm ở nhà</a:t>
            </a:r>
            <a:endParaRPr/>
          </a:p>
        </p:txBody>
      </p:sp>
      <p:sp>
        <p:nvSpPr>
          <p:cNvPr id="1397" name="Google Shape;1397;p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Tự làm ở nhà</a:t>
            </a:r>
            <a:endParaRPr/>
          </a:p>
        </p:txBody>
      </p:sp>
      <p:sp>
        <p:nvSpPr>
          <p:cNvPr id="1431" name="Google Shape;1431;p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Tự làm ở nhà</a:t>
            </a:r>
            <a:endParaRPr/>
          </a:p>
        </p:txBody>
      </p:sp>
      <p:sp>
        <p:nvSpPr>
          <p:cNvPr id="1444" name="Google Shape;1444;p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457" name="Google Shape;1457;p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483" name="Google Shape;1483;p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496" name="Google Shape;1496;p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09" name="Google Shape;1509;p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22" name="Google Shape;1522;p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4" name="Google Shape;153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35" name="Google Shape;1535;p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48" name="Google Shape;1548;p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0" name="Google Shape;1560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61" name="Google Shape;1561;p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75" name="Google Shape;1575;p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588" name="Google Shape;1588;p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0" name="Google Shape;1600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601" name="Google Shape;1601;p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6" name="Google Shape;1626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Skip Sorting, Searching, Pagination</a:t>
            </a:r>
            <a:endParaRPr/>
          </a:p>
        </p:txBody>
      </p:sp>
      <p:sp>
        <p:nvSpPr>
          <p:cNvPr id="1627" name="Google Shape;1627;p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7" name="Google Shape;1647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243" name="Google Shape;24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https://www.youtube.com/watch?v=x3c1ih2NJEg</a:t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https://github.com/j4tdn/springio/blob/development/web-servlet-mvc/WebContent/WEB-INF/web.xml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https://gist.github.com/darbyluv2code/ce14cc50ac154e8bebba231a9cfc3f81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https://stackoverflow.com/questions/8162459/what-does-mvcannotation-driven-do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 mvc:annotationDriven tag essentially sets you your Spring context to allow for dispatching requests to Controllers.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tag will configure two beans DefaultAnnotationHandlerMapping and AnnotationMethodHandlerAdapter.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373" name="Google Shape;37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 -- submit -- greet</a:t>
            </a:r>
            <a:endParaRPr/>
          </a:p>
        </p:txBody>
      </p:sp>
      <p:sp>
        <p:nvSpPr>
          <p:cNvPr id="379" name="Google Shape;379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Page</a:t>
            </a:r>
            <a:endParaRPr/>
          </a:p>
        </p:txBody>
      </p:sp>
      <p:sp>
        <p:nvSpPr>
          <p:cNvPr id="419" name="Google Shape;41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432" name="Google Shape;432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451" name="Google Shape;45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466" name="Google Shape;46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472" name="Google Shape;47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486" name="Google Shape;486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501" name="Google Shape;501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528" name="Google Shape;528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534" name="Google Shape;534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547" name="Google Shape;547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&lt;%@ taglib uri=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"http://java.sun.com/jsp/jstl/core" prefix="c" %&gt;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&lt;%@ taglib prefix=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"form" uri="http://www.springframework.org/tags/form" %&gt;</a:t>
            </a:r>
            <a:endParaRPr/>
          </a:p>
        </p:txBody>
      </p:sp>
      <p:sp>
        <p:nvSpPr>
          <p:cNvPr id="575" name="Google Shape;575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Bean with property student and value new Student</a:t>
            </a:r>
            <a:endParaRPr/>
          </a:p>
        </p:txBody>
      </p:sp>
      <p:sp>
        <p:nvSpPr>
          <p:cNvPr id="619" name="Google Shape;619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student-form.jsp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&lt;%@ taglib prefix=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"form" uri="http://www.springframework.org/tags/form" %&gt;</a:t>
            </a:r>
            <a:endParaRPr/>
          </a:p>
        </p:txBody>
      </p:sp>
      <p:sp>
        <p:nvSpPr>
          <p:cNvPr id="633" name="Google Shape;633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student-form.jsp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&lt;%@ taglib prefix=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"form" uri="http://www.springframework.org/tags/form" %&gt;</a:t>
            </a:r>
            <a:endParaRPr/>
          </a:p>
        </p:txBody>
      </p:sp>
      <p:sp>
        <p:nvSpPr>
          <p:cNvPr id="646" name="Google Shape;646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student-form.jsp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&lt;%@ taglib prefix=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"form" uri="http://www.springframework.org/tags/form" %&gt;</a:t>
            </a:r>
            <a:endParaRPr/>
          </a:p>
        </p:txBody>
      </p:sp>
      <p:sp>
        <p:nvSpPr>
          <p:cNvPr id="659" name="Google Shape;659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need to do request.getParameter all the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binding to student-confirmation page automatically</a:t>
            </a:r>
            <a:endParaRPr/>
          </a:p>
        </p:txBody>
      </p:sp>
      <p:sp>
        <p:nvSpPr>
          <p:cNvPr id="672" name="Google Shape;672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Demo Student first-name, last-name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static file as css, js, images</a:t>
            </a:r>
            <a:endParaRPr/>
          </a:p>
        </p:txBody>
      </p:sp>
      <p:sp>
        <p:nvSpPr>
          <p:cNvPr id="751" name="Google Shape;751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769" name="Google Shape;769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https://hibernate.org/validator/releases/7.0/</a:t>
            </a:r>
            <a:endParaRPr/>
          </a:p>
        </p:txBody>
      </p:sp>
      <p:sp>
        <p:nvSpPr>
          <p:cNvPr id="829" name="Google Shape;829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en-US"/>
              <a:t>the BindingResult parameter must appear immediately after the model attribute</a:t>
            </a:r>
            <a:endParaRPr/>
          </a:p>
        </p:txBody>
      </p:sp>
      <p:sp>
        <p:nvSpPr>
          <p:cNvPr id="921" name="Google Shape;921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1012" name="Google Shape;1012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1110" name="Google Shape;1110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1171" name="Google Shape;1171;p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DispatcherServlet || FrontController</a:t>
            </a:r>
            <a:endParaRPr/>
          </a:p>
        </p:txBody>
      </p:sp>
      <p:sp>
        <p:nvSpPr>
          <p:cNvPr id="1177" name="Google Shape;1177;p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servlet.xml</a:t>
            </a:r>
            <a:endParaRPr/>
          </a:p>
        </p:txBody>
      </p:sp>
      <p:sp>
        <p:nvSpPr>
          <p:cNvPr id="1271" name="Google Shape;1271;p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theCode: textfield data</a:t>
            </a:r>
            <a:endParaRPr/>
          </a:p>
        </p:txBody>
      </p:sp>
      <p:sp>
        <p:nvSpPr>
          <p:cNvPr id="1338" name="Google Shape;1338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https://docs.spring.io/spring-framework/docs/current/reference/html/web.html#mvc-servlet</a:t>
            </a:r>
            <a:endParaRPr/>
          </a:p>
        </p:txBody>
      </p:sp>
      <p:sp>
        <p:nvSpPr>
          <p:cNvPr id="1351" name="Google Shape;1351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duythanhcse@gmail.com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3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3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7" name="Google Shape;67;p133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3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4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4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4" name="Google Shape;74;p134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13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5"/>
          <p:cNvSpPr txBox="1"/>
          <p:nvPr>
            <p:ph idx="1" type="body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2" name="Google Shape;82;p13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6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6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8" name="Google Shape;88;p13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p136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showMasterSp="0">
  <p:cSld name="2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 showMasterSp="0">
  <p:cSld name="19_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5"/>
          <p:cNvSpPr/>
          <p:nvPr/>
        </p:nvSpPr>
        <p:spPr>
          <a:xfrm flipH="1">
            <a:off x="0" y="6460968"/>
            <a:ext cx="12192000" cy="397032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6600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Ths. Trần Duy Thanh – </a:t>
            </a:r>
            <a:r>
              <a:rPr b="1" lang="en-US" sz="11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duythanhcse@gmail.com</a:t>
            </a:r>
            <a:r>
              <a:rPr b="1" lang="en-US" sz="11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0987773061 – http://duythanhcse.wordpress.com</a:t>
            </a:r>
            <a:endParaRPr/>
          </a:p>
        </p:txBody>
      </p:sp>
      <p:sp>
        <p:nvSpPr>
          <p:cNvPr id="20" name="Google Shape;20;p125"/>
          <p:cNvSpPr txBox="1"/>
          <p:nvPr>
            <p:ph idx="12" type="sldNum"/>
          </p:nvPr>
        </p:nvSpPr>
        <p:spPr>
          <a:xfrm>
            <a:off x="8737600" y="64674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l">
              <a:spcBef>
                <a:spcPts val="0"/>
              </a:spcBef>
              <a:buNone/>
              <a:defRPr b="1" sz="16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25"/>
          <p:cNvSpPr/>
          <p:nvPr/>
        </p:nvSpPr>
        <p:spPr>
          <a:xfrm>
            <a:off x="0" y="-57099"/>
            <a:ext cx="12192000" cy="424732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6600"/>
              </a:gs>
            </a:gsLst>
            <a:lin ang="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Lập</a:t>
            </a:r>
            <a:r>
              <a:rPr b="1" lang="en-US" sz="1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trình cơ sở dữ liệu với Java</a:t>
            </a:r>
            <a:endParaRPr b="1" sz="120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" name="Google Shape;2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5401"/>
            <a:ext cx="1481601" cy="3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7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27" name="Google Shape;27;p12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28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28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8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2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12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9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2" name="Google Shape;42;p129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3" name="Google Shape;43;p12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0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30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0" name="Google Shape;50;p130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30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2" name="Google Shape;52;p13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2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12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12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2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22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1.png"/><Relationship Id="rId4" Type="http://schemas.openxmlformats.org/officeDocument/2006/relationships/image" Target="../media/image10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7.png"/><Relationship Id="rId4" Type="http://schemas.openxmlformats.org/officeDocument/2006/relationships/image" Target="../media/image14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9.jpg"/><Relationship Id="rId4" Type="http://schemas.openxmlformats.org/officeDocument/2006/relationships/image" Target="../media/image1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9.png"/><Relationship Id="rId4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4.png"/><Relationship Id="rId4" Type="http://schemas.openxmlformats.org/officeDocument/2006/relationships/image" Target="../media/image10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Relationship Id="rId4" Type="http://schemas.openxmlformats.org/officeDocument/2006/relationships/image" Target="../media/image9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/>
        </p:nvSpPr>
        <p:spPr>
          <a:xfrm>
            <a:off x="2144616" y="1600986"/>
            <a:ext cx="8263189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– JSP JSTL</a:t>
            </a:r>
            <a:endParaRPr b="1" i="0" sz="4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5029200" y="1608842"/>
            <a:ext cx="20505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 26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12" name="Google Shape;212;p1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– Behind the scene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13" name="Google Shape;213;p1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14" name="Google Shape;214;p1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7" name="Google Shape;217;p10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295400"/>
            <a:ext cx="7525181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4939552"/>
            <a:ext cx="3200400" cy="169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10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60" name="Google Shape;1360;p10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61" name="Google Shape;1361;p10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62" name="Google Shape;1362;p10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0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0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5" name="Google Shape;1365;p100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6" name="Google Shape;136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828800"/>
            <a:ext cx="7506350" cy="285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0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73" name="Google Shape;1373;p10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74" name="Google Shape;1374;p10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75" name="Google Shape;1375;p10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10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10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8" name="Google Shape;1378;p101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9" name="Google Shape;13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79" y="1295400"/>
            <a:ext cx="8618967" cy="355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10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86" name="Google Shape;1386;p10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87" name="Google Shape;1387;p10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88" name="Google Shape;1388;p10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10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10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1" name="Google Shape;1391;p102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2" name="Google Shape;139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2971800"/>
            <a:ext cx="540009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196" y="1172851"/>
            <a:ext cx="2537203" cy="245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10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00" name="Google Shape;1400;p10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01" name="Google Shape;1401;p10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02" name="Google Shape;1402;p10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10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10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05" name="Google Shape;1405;p103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6" name="Google Shape;140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55" y="1219200"/>
            <a:ext cx="10885803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10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13" name="Google Shape;1413;p10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14" name="Google Shape;1414;p10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15" name="Google Shape;1415;p10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10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10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8" name="Google Shape;1418;p104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9" name="Google Shape;141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99" y="1143000"/>
            <a:ext cx="1032868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04"/>
          <p:cNvSpPr/>
          <p:nvPr/>
        </p:nvSpPr>
        <p:spPr>
          <a:xfrm>
            <a:off x="3445784" y="1163425"/>
            <a:ext cx="1278615" cy="609600"/>
          </a:xfrm>
          <a:prstGeom prst="ellipse">
            <a:avLst/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Sorting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21" name="Google Shape;1421;p104"/>
          <p:cNvCxnSpPr>
            <a:stCxn id="1420" idx="3"/>
          </p:cNvCxnSpPr>
          <p:nvPr/>
        </p:nvCxnSpPr>
        <p:spPr>
          <a:xfrm flipH="1">
            <a:off x="3200433" y="1683751"/>
            <a:ext cx="432600" cy="297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2" name="Google Shape;1422;p104"/>
          <p:cNvCxnSpPr>
            <a:stCxn id="1420" idx="2"/>
          </p:cNvCxnSpPr>
          <p:nvPr/>
        </p:nvCxnSpPr>
        <p:spPr>
          <a:xfrm flipH="1">
            <a:off x="1447784" y="1468225"/>
            <a:ext cx="1998000" cy="5397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3" name="Google Shape;1423;p104"/>
          <p:cNvCxnSpPr>
            <a:stCxn id="1420" idx="5"/>
          </p:cNvCxnSpPr>
          <p:nvPr/>
        </p:nvCxnSpPr>
        <p:spPr>
          <a:xfrm>
            <a:off x="4537150" y="1683751"/>
            <a:ext cx="250200" cy="297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4" name="Google Shape;1424;p104"/>
          <p:cNvSpPr/>
          <p:nvPr/>
        </p:nvSpPr>
        <p:spPr>
          <a:xfrm>
            <a:off x="10134600" y="2362200"/>
            <a:ext cx="1371600" cy="685800"/>
          </a:xfrm>
          <a:prstGeom prst="ellipse">
            <a:avLst/>
          </a:prstGeom>
          <a:solidFill>
            <a:srgbClr val="FFC000"/>
          </a:solidFill>
          <a:ln cap="flat" cmpd="sng" w="158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</a:rPr>
              <a:t>CRUD</a:t>
            </a:r>
            <a:endParaRPr sz="2200">
              <a:solidFill>
                <a:srgbClr val="00206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5" name="Google Shape;1425;p104"/>
          <p:cNvSpPr/>
          <p:nvPr/>
        </p:nvSpPr>
        <p:spPr>
          <a:xfrm>
            <a:off x="9495292" y="279400"/>
            <a:ext cx="1629908" cy="609600"/>
          </a:xfrm>
          <a:prstGeom prst="ellipse">
            <a:avLst/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Searching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6" name="Google Shape;1426;p104"/>
          <p:cNvSpPr/>
          <p:nvPr/>
        </p:nvSpPr>
        <p:spPr>
          <a:xfrm>
            <a:off x="9753600" y="4876800"/>
            <a:ext cx="1795144" cy="609600"/>
          </a:xfrm>
          <a:prstGeom prst="ellipse">
            <a:avLst/>
          </a:prstGeom>
          <a:solidFill>
            <a:srgbClr val="0070C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Pagination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7" name="Google Shape;1427;p104"/>
          <p:cNvSpPr/>
          <p:nvPr/>
        </p:nvSpPr>
        <p:spPr>
          <a:xfrm>
            <a:off x="2971800" y="4267200"/>
            <a:ext cx="1371600" cy="533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VIEW</a:t>
            </a:r>
            <a:endParaRPr sz="2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0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34" name="Google Shape;1434;p10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35" name="Google Shape;1435;p10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36" name="Google Shape;1436;p10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0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0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39" name="Google Shape;1439;p105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0" name="Google Shape;14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19200"/>
            <a:ext cx="6729043" cy="335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10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47" name="Google Shape;1447;p10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48" name="Google Shape;1448;p10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49" name="Google Shape;1449;p10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0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0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2" name="Google Shape;1452;p106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rawing" id="1453" name="Google Shape;14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304" y="1295400"/>
            <a:ext cx="73152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10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60" name="Google Shape;1460;p10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61" name="Google Shape;1461;p10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62" name="Google Shape;1462;p10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10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10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5" name="Google Shape;1465;p107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6" name="Google Shape;146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54" y="1295400"/>
            <a:ext cx="8534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10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73" name="Google Shape;1473;p10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74" name="Google Shape;1474;p10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75" name="Google Shape;1475;p10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0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10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8" name="Google Shape;1478;p108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9" name="Google Shape;147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79" y="1295400"/>
            <a:ext cx="7422523" cy="320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10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86" name="Google Shape;1486;p10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87" name="Google Shape;1487;p10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88" name="Google Shape;1488;p10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10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10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1" name="Google Shape;1491;p109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2" name="Google Shape;149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7163421" cy="315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/>
        </p:nvSpPr>
        <p:spPr>
          <a:xfrm>
            <a:off x="2144616" y="1600986"/>
            <a:ext cx="8263189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- Configuration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200" y="5334000"/>
            <a:ext cx="3630684" cy="142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8" name="Google Shape;1498;p11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99" name="Google Shape;1499;p11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00" name="Google Shape;1500;p11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01" name="Google Shape;1501;p11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11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11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04" name="Google Shape;1504;p110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5" name="Google Shape;150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54" y="1295400"/>
            <a:ext cx="6370872" cy="301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Google Shape;1511;p11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12" name="Google Shape;1512;p11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13" name="Google Shape;1513;p11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14" name="Google Shape;1514;p11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1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1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17" name="Google Shape;1517;p111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8" name="Google Shape;151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954" y="1371600"/>
            <a:ext cx="6900046" cy="387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11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25" name="Google Shape;1525;p11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26" name="Google Shape;1526;p11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27" name="Google Shape;1527;p11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11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1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0" name="Google Shape;1530;p112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1" name="Google Shape;153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52525"/>
            <a:ext cx="7445385" cy="309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11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38" name="Google Shape;1538;p11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39" name="Google Shape;1539;p11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40" name="Google Shape;1540;p11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1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1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3" name="Google Shape;1543;p113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4" name="Google Shape;154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004" y="1295400"/>
            <a:ext cx="7201524" cy="349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0" name="Google Shape;1550;p11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51" name="Google Shape;1551;p11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52" name="Google Shape;1552;p11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53" name="Google Shape;1553;p11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11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11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56" name="Google Shape;1556;p114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7" name="Google Shape;155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79" y="1241831"/>
            <a:ext cx="6751905" cy="264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oogle Shape;1563;p11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64" name="Google Shape;1564;p11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65" name="Google Shape;1565;p11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66" name="Google Shape;1566;p11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1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1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69" name="Google Shape;1569;p115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0" name="Google Shape;157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29" y="1295400"/>
            <a:ext cx="7254869" cy="281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107" y="4563331"/>
            <a:ext cx="10745204" cy="211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11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78" name="Google Shape;1578;p11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79" name="Google Shape;1579;p11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80" name="Google Shape;1580;p11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1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1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83" name="Google Shape;1583;p116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4" name="Google Shape;158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5400"/>
            <a:ext cx="7552074" cy="317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11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591" name="Google Shape;1591;p11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592" name="Google Shape;1592;p11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593" name="Google Shape;1593;p11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1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1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6" name="Google Shape;1596;p117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7" name="Google Shape;159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29" y="1371600"/>
            <a:ext cx="7155800" cy="341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1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604" name="Google Shape;1604;p11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605" name="Google Shape;1605;p11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606" name="Google Shape;1606;p11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1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1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9" name="Google Shape;1609;p118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0" name="Google Shape;161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79" y="1295400"/>
            <a:ext cx="7361558" cy="28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11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617" name="Google Shape;1617;p11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618" name="Google Shape;1618;p11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619" name="Google Shape;1619;p11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1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1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22" name="Google Shape;1622;p119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3" name="Google Shape;162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52525"/>
            <a:ext cx="908710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33" name="Google Shape;233;p1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Configuration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34" name="Google Shape;234;p1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" name="Google Shape;238;p12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113" y="1371600"/>
            <a:ext cx="4010301" cy="446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oogle Shape;1629;p12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630" name="Google Shape;1630;p12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Hibernate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631" name="Google Shape;1631;p12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632" name="Google Shape;1632;p12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2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2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35" name="Google Shape;1635;p120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6" name="Google Shape;163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899" y="1143000"/>
            <a:ext cx="1032868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20"/>
          <p:cNvSpPr/>
          <p:nvPr/>
        </p:nvSpPr>
        <p:spPr>
          <a:xfrm>
            <a:off x="3445784" y="1163425"/>
            <a:ext cx="1278615" cy="609600"/>
          </a:xfrm>
          <a:prstGeom prst="ellipse">
            <a:avLst/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Sorting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638" name="Google Shape;1638;p120"/>
          <p:cNvCxnSpPr>
            <a:stCxn id="1637" idx="3"/>
          </p:cNvCxnSpPr>
          <p:nvPr/>
        </p:nvCxnSpPr>
        <p:spPr>
          <a:xfrm flipH="1">
            <a:off x="3200433" y="1683751"/>
            <a:ext cx="432600" cy="297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9" name="Google Shape;1639;p120"/>
          <p:cNvCxnSpPr>
            <a:stCxn id="1637" idx="2"/>
          </p:cNvCxnSpPr>
          <p:nvPr/>
        </p:nvCxnSpPr>
        <p:spPr>
          <a:xfrm flipH="1">
            <a:off x="1447784" y="1468225"/>
            <a:ext cx="1998000" cy="5397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0" name="Google Shape;1640;p120"/>
          <p:cNvCxnSpPr>
            <a:stCxn id="1637" idx="5"/>
          </p:cNvCxnSpPr>
          <p:nvPr/>
        </p:nvCxnSpPr>
        <p:spPr>
          <a:xfrm>
            <a:off x="4537150" y="1683751"/>
            <a:ext cx="250200" cy="297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41" name="Google Shape;1641;p120"/>
          <p:cNvSpPr/>
          <p:nvPr/>
        </p:nvSpPr>
        <p:spPr>
          <a:xfrm>
            <a:off x="10134600" y="2362200"/>
            <a:ext cx="1371600" cy="685800"/>
          </a:xfrm>
          <a:prstGeom prst="ellipse">
            <a:avLst/>
          </a:prstGeom>
          <a:solidFill>
            <a:srgbClr val="FFC000"/>
          </a:solidFill>
          <a:ln cap="flat" cmpd="sng" w="158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</a:rPr>
              <a:t>CRUD</a:t>
            </a:r>
            <a:endParaRPr sz="2200">
              <a:solidFill>
                <a:srgbClr val="00206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42" name="Google Shape;1642;p120"/>
          <p:cNvSpPr/>
          <p:nvPr/>
        </p:nvSpPr>
        <p:spPr>
          <a:xfrm>
            <a:off x="9495292" y="279400"/>
            <a:ext cx="1629908" cy="609600"/>
          </a:xfrm>
          <a:prstGeom prst="ellipse">
            <a:avLst/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Searching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43" name="Google Shape;1643;p120"/>
          <p:cNvSpPr/>
          <p:nvPr/>
        </p:nvSpPr>
        <p:spPr>
          <a:xfrm>
            <a:off x="9753600" y="4876800"/>
            <a:ext cx="1795144" cy="609600"/>
          </a:xfrm>
          <a:prstGeom prst="ellipse">
            <a:avLst/>
          </a:prstGeom>
          <a:solidFill>
            <a:srgbClr val="0070C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Pagination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44" name="Google Shape;1644;p120"/>
          <p:cNvSpPr/>
          <p:nvPr/>
        </p:nvSpPr>
        <p:spPr>
          <a:xfrm>
            <a:off x="2971800" y="4267200"/>
            <a:ext cx="1371600" cy="533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VIEW</a:t>
            </a:r>
            <a:endParaRPr sz="2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ening" id="1650" name="Google Shape;165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447800"/>
            <a:ext cx="33782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nald_Duck_3" id="1651" name="Google Shape;165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447801"/>
            <a:ext cx="22098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21"/>
          <p:cNvSpPr txBox="1"/>
          <p:nvPr/>
        </p:nvSpPr>
        <p:spPr>
          <a:xfrm>
            <a:off x="5257800" y="4673600"/>
            <a:ext cx="2667000" cy="109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/>
        </p:nvSpPr>
        <p:spPr>
          <a:xfrm>
            <a:off x="2144616" y="1600986"/>
            <a:ext cx="8263189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Home Controller - View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52" name="Google Shape;252;p1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53" name="Google Shape;253;p1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54" name="Google Shape;254;p1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7" name="Google Shape;257;p14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95400"/>
            <a:ext cx="7833496" cy="324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65" name="Google Shape;265;p1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66" name="Google Shape;266;p1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15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6" y="1371600"/>
            <a:ext cx="8012657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5"/>
          <p:cNvSpPr txBox="1"/>
          <p:nvPr/>
        </p:nvSpPr>
        <p:spPr>
          <a:xfrm>
            <a:off x="3886200" y="2971800"/>
            <a:ext cx="40800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Receive/handle request from web browser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79" name="Google Shape;279;p1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80" name="Google Shape;280;p1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81" name="Google Shape;281;p1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4" name="Google Shape;284;p16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64" y="1371600"/>
            <a:ext cx="6824753" cy="37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16"/>
          <p:cNvCxnSpPr/>
          <p:nvPr/>
        </p:nvCxnSpPr>
        <p:spPr>
          <a:xfrm>
            <a:off x="2819400" y="2819400"/>
            <a:ext cx="2743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293" name="Google Shape;293;p1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94" name="Google Shape;294;p1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95" name="Google Shape;295;p1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p17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77273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06" name="Google Shape;306;p1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07" name="Google Shape;307;p1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08" name="Google Shape;308;p1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1" name="Google Shape;311;p18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6" y="1143000"/>
            <a:ext cx="8585256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19" name="Google Shape;319;p1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20" name="Google Shape;320;p1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21" name="Google Shape;321;p1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4" name="Google Shape;324;p19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295400"/>
            <a:ext cx="6568893" cy="393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5" name="Google Shape;105;p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Agenda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2"/>
          <p:cNvSpPr txBox="1"/>
          <p:nvPr/>
        </p:nvSpPr>
        <p:spPr>
          <a:xfrm>
            <a:off x="1051107" y="992937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does internet work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 and Web Server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MVC – XML configuration – Home page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Spring MVC – Form processing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Page – Request Mapping, Request Param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form tags and data binding with model – Model Attribute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Attempt input text, checkbox, radio button, select option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Loading static resource (images, css, js)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Spring MVC  - Form validation</a:t>
            </a:r>
            <a:endParaRPr/>
          </a:p>
          <a:p>
            <a:pPr indent="-285750" lvl="1" marL="74295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Annotation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Build a CRUD web app with Spring MVC, Hibernate and JSTL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MVC – Java Annotation configuration </a:t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32" name="Google Shape;332;p2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33" name="Google Shape;333;p2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7" name="Google Shape;337;p20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331" y="1295400"/>
            <a:ext cx="7086600" cy="374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45" name="Google Shape;345;p2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46" name="Google Shape;346;p2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47" name="Google Shape;347;p2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" name="Google Shape;350;p21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044" y="1295400"/>
            <a:ext cx="6828756" cy="30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/>
          <p:nvPr/>
        </p:nvSpPr>
        <p:spPr>
          <a:xfrm>
            <a:off x="1081904" y="4724400"/>
            <a:ext cx="6842896" cy="1828800"/>
          </a:xfrm>
          <a:prstGeom prst="rect">
            <a:avLst/>
          </a:prstGeom>
          <a:solidFill>
            <a:srgbClr val="FFC00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Configuration for a Spring Web MVC project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Twentieth Century"/>
              <a:buAutoNum type="arabicPeriod"/>
            </a:pPr>
            <a:r>
              <a:rPr lang="en-US" sz="1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Dispatcher Servlet – Front Controller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Twentieth Century"/>
              <a:buAutoNum type="arabicPeriod"/>
            </a:pPr>
            <a:r>
              <a:rPr lang="en-US" sz="1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Required Bean Configuration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A. Configure Component Scan Package</a:t>
            </a:r>
            <a:br>
              <a:rPr b="0" i="0" lang="en-US" sz="18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US" sz="18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B. Enable for scanning</a:t>
            </a:r>
            <a:br>
              <a:rPr b="0" i="0" lang="en-US" sz="18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US" sz="1800" u="none" cap="none" strike="noStrike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C. Add View Template</a:t>
            </a:r>
            <a:endParaRPr/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3011" y="156365"/>
            <a:ext cx="4823214" cy="26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4552" y="3581400"/>
            <a:ext cx="5347526" cy="22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61" name="Google Shape;361;p2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62" name="Google Shape;362;p2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6" name="Google Shape;366;p22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1772657"/>
            <a:ext cx="3749252" cy="48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67" y="1295400"/>
            <a:ext cx="5800247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5164" y="4960393"/>
            <a:ext cx="2511272" cy="1745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/>
          <p:nvPr/>
        </p:nvSpPr>
        <p:spPr>
          <a:xfrm>
            <a:off x="2144616" y="1600986"/>
            <a:ext cx="8263189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Processing - Form - Data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82" name="Google Shape;382;p2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83" name="Google Shape;383;p2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84" name="Google Shape;384;p2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7" name="Google Shape;387;p24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1371600"/>
            <a:ext cx="9481801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395" name="Google Shape;395;p2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396" name="Google Shape;396;p2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397" name="Google Shape;397;p2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0" name="Google Shape;400;p25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384" y="1524000"/>
            <a:ext cx="7326846" cy="334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08" name="Google Shape;408;p2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09" name="Google Shape;409;p2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10" name="Google Shape;410;p2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3" name="Google Shape;413;p26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143000"/>
            <a:ext cx="7338671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4266779"/>
            <a:ext cx="4572000" cy="114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22" name="Google Shape;422;p2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23" name="Google Shape;423;p2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24" name="Google Shape;424;p2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7" name="Google Shape;427;p27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219200"/>
            <a:ext cx="8640366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35" name="Google Shape;435;p2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36" name="Google Shape;436;p2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37" name="Google Shape;437;p2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" name="Google Shape;440;p28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48" y="1143000"/>
            <a:ext cx="643599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4518457"/>
            <a:ext cx="5288738" cy="233954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 txBox="1"/>
          <p:nvPr/>
        </p:nvSpPr>
        <p:spPr>
          <a:xfrm>
            <a:off x="6781800" y="4038600"/>
            <a:ext cx="289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prefix/../helloworld-form.jsp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2362200" y="2514600"/>
            <a:ext cx="190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8"/>
          <p:cNvCxnSpPr/>
          <p:nvPr/>
        </p:nvCxnSpPr>
        <p:spPr>
          <a:xfrm>
            <a:off x="7010400" y="4495800"/>
            <a:ext cx="190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28"/>
          <p:cNvCxnSpPr/>
          <p:nvPr/>
        </p:nvCxnSpPr>
        <p:spPr>
          <a:xfrm>
            <a:off x="8153400" y="4876800"/>
            <a:ext cx="190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28"/>
          <p:cNvCxnSpPr/>
          <p:nvPr/>
        </p:nvCxnSpPr>
        <p:spPr>
          <a:xfrm>
            <a:off x="2743200" y="3657600"/>
            <a:ext cx="190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54" name="Google Shape;454;p2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Controller View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55" name="Google Shape;455;p2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56" name="Google Shape;456;p2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9" name="Google Shape;459;p29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4397985"/>
            <a:ext cx="5288738" cy="23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143000"/>
            <a:ext cx="5867400" cy="317517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/>
          <p:nvPr/>
        </p:nvSpPr>
        <p:spPr>
          <a:xfrm>
            <a:off x="7467600" y="1295400"/>
            <a:ext cx="3352800" cy="9144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Adding data to Spring Model 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7" name="Google Shape;117;p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8" name="Google Shape;118;p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3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229" y="1295400"/>
            <a:ext cx="9035171" cy="231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229" y="4015679"/>
            <a:ext cx="7501163" cy="192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Request Mapping – Request Param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75" name="Google Shape;475;p3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Request Param - Mapping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76" name="Google Shape;476;p3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77" name="Google Shape;477;p3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0" name="Google Shape;480;p31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505200"/>
            <a:ext cx="5867400" cy="317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330" y="1143000"/>
            <a:ext cx="5121084" cy="30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489" name="Google Shape;489;p3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Request Param - Mapping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490" name="Google Shape;490;p3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491" name="Google Shape;491;p3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4" name="Google Shape;494;p32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43000"/>
            <a:ext cx="7128610" cy="364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4452417"/>
            <a:ext cx="5288738" cy="23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2720" y="352720"/>
            <a:ext cx="3347184" cy="193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04" name="Google Shape;504;p3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Request Param - Mapping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05" name="Google Shape;505;p3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06" name="Google Shape;506;p3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9" name="Google Shape;509;p33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267" y="1295400"/>
            <a:ext cx="6569009" cy="342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17" name="Google Shape;517;p3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Request Param - Mapping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18" name="Google Shape;518;p3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2" name="Google Shape;522;p34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1295400"/>
            <a:ext cx="7298286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/>
          <p:nvPr/>
        </p:nvSpPr>
        <p:spPr>
          <a:xfrm>
            <a:off x="7543800" y="5943600"/>
            <a:ext cx="4343400" cy="7620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GetMapping - PostMapping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Form Tags – Data Binding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37" name="Google Shape;537;p3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38" name="Google Shape;538;p3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39" name="Google Shape;539;p3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2" name="Google Shape;542;p36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027" y="1219200"/>
            <a:ext cx="5202373" cy="385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50" name="Google Shape;550;p3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51" name="Google Shape;551;p3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52" name="Google Shape;552;p3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5" name="Google Shape;555;p37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247" y="1295400"/>
            <a:ext cx="5707875" cy="234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27" y="4015747"/>
            <a:ext cx="6050804" cy="216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3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64" name="Google Shape;564;p3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65" name="Google Shape;565;p3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66" name="Google Shape;566;p3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9" name="Google Shape;569;p38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86" y="1371599"/>
            <a:ext cx="6894013" cy="38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400" y="4161427"/>
            <a:ext cx="3364435" cy="246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78" name="Google Shape;578;p3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79" name="Google Shape;579;p3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80" name="Google Shape;580;p3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3" name="Google Shape;583;p39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295400"/>
            <a:ext cx="761129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4445000"/>
            <a:ext cx="2732776" cy="205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200" y="4182140"/>
            <a:ext cx="7887516" cy="1085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9"/>
          <p:cNvSpPr/>
          <p:nvPr/>
        </p:nvSpPr>
        <p:spPr>
          <a:xfrm>
            <a:off x="9829800" y="3657600"/>
            <a:ext cx="1562916" cy="52454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import.jsp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5200" y="6286477"/>
            <a:ext cx="5509737" cy="266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9"/>
          <p:cNvSpPr/>
          <p:nvPr/>
        </p:nvSpPr>
        <p:spPr>
          <a:xfrm>
            <a:off x="9925047" y="5980223"/>
            <a:ext cx="1562916" cy="52454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form.jsp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1" name="Google Shape;131;p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2" name="Google Shape;132;p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4"/>
          <p:cNvSpPr txBox="1"/>
          <p:nvPr/>
        </p:nvSpPr>
        <p:spPr>
          <a:xfrm>
            <a:off x="1081904" y="12192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770" y="1447800"/>
            <a:ext cx="7162800" cy="447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7924800" y="304800"/>
            <a:ext cx="3505200" cy="685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http://something.com/index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5715000" y="1295400"/>
            <a:ext cx="2057400" cy="9144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Mapping</a:t>
            </a:r>
            <a:b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path request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Controller - method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7696200" y="3711384"/>
            <a:ext cx="1724025" cy="755841"/>
          </a:xfrm>
          <a:prstGeom prst="rect">
            <a:avLst/>
          </a:prstGeom>
          <a:solidFill>
            <a:srgbClr val="FFFF0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Service</a:t>
            </a:r>
            <a:endParaRPr sz="2400">
              <a:solidFill>
                <a:srgbClr val="00206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4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596" name="Google Shape;596;p4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97" name="Google Shape;597;p4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98" name="Google Shape;598;p4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1" name="Google Shape;601;p40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906" y="1165413"/>
            <a:ext cx="9731583" cy="515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4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09" name="Google Shape;609;p4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10" name="Google Shape;610;p4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11" name="Google Shape;611;p4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41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447800"/>
            <a:ext cx="8786621" cy="43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4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22" name="Google Shape;622;p4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23" name="Google Shape;623;p4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24" name="Google Shape;624;p4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7" name="Google Shape;627;p42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295400"/>
            <a:ext cx="10585097" cy="481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4572000"/>
            <a:ext cx="3688333" cy="63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36" name="Google Shape;636;p4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37" name="Google Shape;637;p4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38" name="Google Shape;638;p4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1" name="Google Shape;641;p43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780" y="1295400"/>
            <a:ext cx="10269058" cy="490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4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49" name="Google Shape;649;p4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50" name="Google Shape;650;p4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51" name="Google Shape;651;p4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4" name="Google Shape;654;p44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461" y="1219200"/>
            <a:ext cx="10300232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4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62" name="Google Shape;662;p4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63" name="Google Shape;663;p4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64" name="Google Shape;664;p4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7" name="Google Shape;667;p45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19200"/>
            <a:ext cx="10241751" cy="480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4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75" name="Google Shape;675;p4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76" name="Google Shape;676;p4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77" name="Google Shape;677;p4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0" name="Google Shape;680;p46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5" y="1143000"/>
            <a:ext cx="10077900" cy="510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4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688" name="Google Shape;688;p4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689" name="Google Shape;689;p4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690" name="Google Shape;690;p4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3" name="Google Shape;693;p47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675" y="1219200"/>
            <a:ext cx="9613060" cy="4596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4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01" name="Google Shape;701;p4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 – Data Binding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02" name="Google Shape;702;p4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03" name="Google Shape;703;p4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6" name="Google Shape;706;p48"/>
          <p:cNvSpPr txBox="1"/>
          <p:nvPr/>
        </p:nvSpPr>
        <p:spPr>
          <a:xfrm>
            <a:off x="1066800" y="12192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75657"/>
            <a:ext cx="8535140" cy="52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14" name="Google Shape;714;p4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15" name="Google Shape;715;p4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16" name="Google Shape;716;p4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9" name="Google Shape;719;p49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984" y="1219200"/>
            <a:ext cx="9416095" cy="490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47" name="Google Shape;147;p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- Benefits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48" name="Google Shape;148;p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5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600200"/>
            <a:ext cx="727113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5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27" name="Google Shape;727;p5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28" name="Google Shape;728;p5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29" name="Google Shape;729;p5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2" name="Google Shape;732;p50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43000"/>
            <a:ext cx="9902645" cy="522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5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40" name="Google Shape;740;p5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Tags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41" name="Google Shape;741;p5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42" name="Google Shape;742;p5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5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5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5" name="Google Shape;745;p51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2840" y="4800600"/>
            <a:ext cx="4502067" cy="189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770" y="1447764"/>
            <a:ext cx="9207970" cy="309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2"/>
          <p:cNvGrpSpPr/>
          <p:nvPr/>
        </p:nvGrpSpPr>
        <p:grpSpPr>
          <a:xfrm>
            <a:off x="589158" y="381000"/>
            <a:ext cx="4897242" cy="508000"/>
            <a:chOff x="789624" y="1191463"/>
            <a:chExt cx="4620576" cy="508000"/>
          </a:xfrm>
        </p:grpSpPr>
        <p:sp>
          <p:nvSpPr>
            <p:cNvPr id="754" name="Google Shape;754;p5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Loading static resource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55" name="Google Shape;755;p5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56" name="Google Shape;756;p5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5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5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9" name="Google Shape;759;p52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676400"/>
            <a:ext cx="1026712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960" y="4114800"/>
            <a:ext cx="10766961" cy="8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2"/>
          <p:cNvSpPr/>
          <p:nvPr/>
        </p:nvSpPr>
        <p:spPr>
          <a:xfrm>
            <a:off x="1111474" y="1143000"/>
            <a:ext cx="2927126" cy="457200"/>
          </a:xfrm>
          <a:prstGeom prst="rect">
            <a:avLst/>
          </a:prstGeom>
          <a:solidFill>
            <a:srgbClr val="FFC00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spring-configuration.xml</a:t>
            </a:r>
            <a:endParaRPr sz="2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3" name="Google Shape;763;p52"/>
          <p:cNvSpPr/>
          <p:nvPr/>
        </p:nvSpPr>
        <p:spPr>
          <a:xfrm>
            <a:off x="1131794" y="3365500"/>
            <a:ext cx="2927126" cy="457200"/>
          </a:xfrm>
          <a:prstGeom prst="rect">
            <a:avLst/>
          </a:prstGeom>
          <a:solidFill>
            <a:srgbClr val="FFC00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Java Server Page</a:t>
            </a:r>
            <a:endParaRPr sz="2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64" name="Google Shape;76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7800" y="4994168"/>
            <a:ext cx="2969007" cy="1717782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2"/>
          <p:cNvSpPr/>
          <p:nvPr/>
        </p:nvSpPr>
        <p:spPr>
          <a:xfrm>
            <a:off x="5867400" y="76200"/>
            <a:ext cx="6169407" cy="812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localhost:8080/web-servlet-mvc/resources/css/style.css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3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- Form Validation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Applying Built-in Validation Rules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5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78" name="Google Shape;778;p5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79" name="Google Shape;779;p5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80" name="Google Shape;780;p5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5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3" name="Google Shape;783;p54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480" y="1143000"/>
            <a:ext cx="6056677" cy="285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200" y="3222171"/>
            <a:ext cx="4991632" cy="342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5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792" name="Google Shape;792;p5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793" name="Google Shape;793;p5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794" name="Google Shape;794;p5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7" name="Google Shape;797;p55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027" y="1117600"/>
            <a:ext cx="6650173" cy="343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3778489"/>
            <a:ext cx="5136470" cy="297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5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06" name="Google Shape;806;p5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07" name="Google Shape;807;p5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08" name="Google Shape;808;p5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1" name="Google Shape;811;p56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344" y="1143000"/>
            <a:ext cx="9383386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5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19" name="Google Shape;819;p5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20" name="Google Shape;820;p5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21" name="Google Shape;821;p5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4" name="Google Shape;824;p57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119" y="1173480"/>
            <a:ext cx="6695111" cy="43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5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32" name="Google Shape;832;p5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33" name="Google Shape;833;p5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34" name="Google Shape;834;p5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7" name="Google Shape;837;p58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8" name="Google Shape;8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68400"/>
            <a:ext cx="9176269" cy="4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5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45" name="Google Shape;845;p5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46" name="Google Shape;846;p5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47" name="Google Shape;847;p5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0" name="Google Shape;850;p59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1" name="Google Shape;8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17600"/>
            <a:ext cx="8260796" cy="319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904" y="4566202"/>
            <a:ext cx="8260796" cy="214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60" name="Google Shape;160;p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– Behind the scene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61" name="Google Shape;161;p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" name="Google Shape;165;p6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6" y="1447800"/>
            <a:ext cx="7569663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59" name="Google Shape;859;p6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60" name="Google Shape;860;p6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61" name="Google Shape;861;p6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6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4" name="Google Shape;864;p60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6" y="1163320"/>
            <a:ext cx="9713677" cy="363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6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72" name="Google Shape;872;p6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73" name="Google Shape;873;p6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74" name="Google Shape;874;p6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6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6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77" name="Google Shape;877;p61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06" y="1143000"/>
            <a:ext cx="9029499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6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85" name="Google Shape;885;p6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86" name="Google Shape;886;p6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887" name="Google Shape;887;p6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6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6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0" name="Google Shape;890;p62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43000"/>
            <a:ext cx="9353932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6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898" name="Google Shape;898;p6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899" name="Google Shape;899;p6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00" name="Google Shape;900;p6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6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6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3" name="Google Shape;903;p63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4" name="Google Shape;9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8366896" cy="44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6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11" name="Google Shape;911;p6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12" name="Google Shape;912;p6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13" name="Google Shape;913;p6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6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6" name="Google Shape;916;p64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7" name="Google Shape;91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9577180" cy="478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6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24" name="Google Shape;924;p6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25" name="Google Shape;925;p6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26" name="Google Shape;926;p6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6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6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9" name="Google Shape;929;p65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0" name="Google Shape;9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20" y="1143000"/>
            <a:ext cx="9147996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6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37" name="Google Shape;937;p6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38" name="Google Shape;938;p6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39" name="Google Shape;939;p6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6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6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2" name="Google Shape;942;p66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464" y="1295400"/>
            <a:ext cx="9052036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6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50" name="Google Shape;950;p6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51" name="Google Shape;951;p6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52" name="Google Shape;952;p6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6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5" name="Google Shape;955;p67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6" name="Google Shape;9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224" y="1173480"/>
            <a:ext cx="7972925" cy="43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6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63" name="Google Shape;963;p6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64" name="Google Shape;964;p6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65" name="Google Shape;965;p6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6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6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8" name="Google Shape;968;p68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9" name="Google Shape;9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144" y="1219200"/>
            <a:ext cx="9119616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76" name="Google Shape;976;p6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77" name="Google Shape;977;p6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78" name="Google Shape;978;p6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6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6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1" name="Google Shape;981;p69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864" y="1219200"/>
            <a:ext cx="7018536" cy="430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73" name="Google Shape;173;p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– Behind the scene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74" name="Google Shape;174;p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8" name="Google Shape;178;p7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7" y="1371600"/>
            <a:ext cx="9195937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7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989" name="Google Shape;989;p7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990" name="Google Shape;990;p7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991" name="Google Shape;991;p7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7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7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4" name="Google Shape;994;p70"/>
          <p:cNvSpPr txBox="1"/>
          <p:nvPr/>
        </p:nvSpPr>
        <p:spPr>
          <a:xfrm>
            <a:off x="106172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46" y="1295400"/>
            <a:ext cx="8839653" cy="434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7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02" name="Google Shape;1002;p7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03" name="Google Shape;1003;p7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04" name="Google Shape;1004;p7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7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7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7" name="Google Shape;1007;p71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371600"/>
            <a:ext cx="8832345" cy="42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2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- Form Validation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Validate Number Ranges and Regular Expression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7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21" name="Google Shape;1021;p7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22" name="Google Shape;1022;p7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23" name="Google Shape;1023;p7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7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7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6" name="Google Shape;1026;p73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95400"/>
            <a:ext cx="8519898" cy="4534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7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34" name="Google Shape;1034;p7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35" name="Google Shape;1035;p7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36" name="Google Shape;1036;p7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7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7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9" name="Google Shape;1039;p74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Google Shape;104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5400"/>
            <a:ext cx="901018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7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47" name="Google Shape;1047;p7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48" name="Google Shape;1048;p7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49" name="Google Shape;1049;p7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7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7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2" name="Google Shape;1052;p75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219200"/>
            <a:ext cx="8504657" cy="442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7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60" name="Google Shape;1060;p7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61" name="Google Shape;1061;p7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62" name="Google Shape;1062;p7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7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7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5" name="Google Shape;1065;p76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6" name="Google Shape;106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106" y="1114424"/>
            <a:ext cx="9495307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7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73" name="Google Shape;1073;p7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 – Custom message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74" name="Google Shape;1074;p7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75" name="Google Shape;1075;p7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7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7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8" name="Google Shape;1078;p77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9" name="Google Shape;10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157" y="1295400"/>
            <a:ext cx="8977138" cy="3238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7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86" name="Google Shape;1086;p7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 – Custom message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087" name="Google Shape;1087;p7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088" name="Google Shape;1088;p7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7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7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1" name="Google Shape;1091;p78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2" name="Google Shape;109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143000"/>
            <a:ext cx="8116003" cy="370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7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099" name="Google Shape;1099;p7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00" name="Google Shape;1100;p7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01" name="Google Shape;1101;p7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7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7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4" name="Google Shape;1104;p79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5" name="Google Shape;11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45" y="3733800"/>
            <a:ext cx="7948349" cy="295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394" y="1114424"/>
            <a:ext cx="6795755" cy="222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86" name="Google Shape;186;p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– Behind the scene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87" name="Google Shape;187;p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1" name="Google Shape;191;p8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96" y="1371600"/>
            <a:ext cx="9100459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0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- Form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Custom Validation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8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19" name="Google Shape;1119;p8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20" name="Google Shape;1120;p8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21" name="Google Shape;1121;p8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8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8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4" name="Google Shape;1124;p81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5" name="Google Shape;112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787" y="2057400"/>
            <a:ext cx="9406838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81"/>
          <p:cNvSpPr/>
          <p:nvPr/>
        </p:nvSpPr>
        <p:spPr>
          <a:xfrm>
            <a:off x="1051107" y="1143000"/>
            <a:ext cx="2987493" cy="533400"/>
          </a:xfrm>
          <a:prstGeom prst="rect">
            <a:avLst/>
          </a:prstGeom>
          <a:solidFill>
            <a:srgbClr val="92D050"/>
          </a:solidFill>
          <a:ln cap="flat" cmpd="sng" w="158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Custom Validation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8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33" name="Google Shape;1133;p8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34" name="Google Shape;1134;p8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35" name="Google Shape;1135;p8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8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8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8" name="Google Shape;1138;p82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9" name="Google Shape;11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8748518" cy="374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3817620"/>
            <a:ext cx="7772400" cy="1064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2"/>
          <p:cNvSpPr/>
          <p:nvPr/>
        </p:nvSpPr>
        <p:spPr>
          <a:xfrm>
            <a:off x="1524000" y="3119120"/>
            <a:ext cx="1524000" cy="3810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58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@StartsWith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8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48" name="Google Shape;1148;p8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49" name="Google Shape;1149;p8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50" name="Google Shape;1150;p8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8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8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3" name="Google Shape;1153;p83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4" name="Google Shape;115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427" y="1219200"/>
            <a:ext cx="8087452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8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61" name="Google Shape;1161;p8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Form Validation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62" name="Google Shape;1162;p8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63" name="Google Shape;1163;p8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8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8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66" name="Google Shape;1166;p84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19200"/>
            <a:ext cx="8515484" cy="485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5"/>
          <p:cNvSpPr txBox="1"/>
          <p:nvPr/>
        </p:nvSpPr>
        <p:spPr>
          <a:xfrm>
            <a:off x="0" y="1600986"/>
            <a:ext cx="12192000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Configuration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Java Annotation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8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80" name="Google Shape;1180;p8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81" name="Google Shape;1181;p8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82" name="Google Shape;1182;p8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8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8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5" name="Google Shape;1185;p86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371600"/>
            <a:ext cx="7370768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6"/>
          <p:cNvSpPr/>
          <p:nvPr/>
        </p:nvSpPr>
        <p:spPr>
          <a:xfrm>
            <a:off x="5486400" y="5943600"/>
            <a:ext cx="2590800" cy="4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Dynamic Web Project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88" name="Google Shape;1188;p86"/>
          <p:cNvSpPr/>
          <p:nvPr/>
        </p:nvSpPr>
        <p:spPr>
          <a:xfrm>
            <a:off x="8686800" y="5943600"/>
            <a:ext cx="2895600" cy="4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Maven Web App Archetype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8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195" name="Google Shape;1195;p8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196" name="Google Shape;1196;p8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197" name="Google Shape;1197;p8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8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8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0" name="Google Shape;1200;p87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28" y="1371600"/>
            <a:ext cx="7718718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8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08" name="Google Shape;1208;p8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09" name="Google Shape;1209;p8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10" name="Google Shape;1210;p8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8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8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3" name="Google Shape;1213;p88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4" name="Google Shape;121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34213"/>
            <a:ext cx="8042404" cy="31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8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21" name="Google Shape;1221;p8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22" name="Google Shape;1222;p8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23" name="Google Shape;1223;p8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8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8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6" name="Google Shape;1226;p89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7" name="Google Shape;122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5400"/>
            <a:ext cx="766059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9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99" name="Google Shape;199;p9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Web MVC – Behind the scene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200" name="Google Shape;200;p9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201" name="Google Shape;201;p9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4" name="Google Shape;204;p9"/>
          <p:cNvSpPr txBox="1"/>
          <p:nvPr/>
        </p:nvSpPr>
        <p:spPr>
          <a:xfrm>
            <a:off x="1066800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371600"/>
            <a:ext cx="8869067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90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34" name="Google Shape;1234;p90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35" name="Google Shape;1235;p90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36" name="Google Shape;1236;p90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90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90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9" name="Google Shape;1239;p90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0" name="Google Shape;124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9" y="1143000"/>
            <a:ext cx="7603987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91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47" name="Google Shape;1247;p91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48" name="Google Shape;1248;p91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49" name="Google Shape;1249;p91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91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91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2" name="Google Shape;1252;p91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3" name="Google Shape;125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04" y="1219200"/>
            <a:ext cx="9847248" cy="501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1" y="2362199"/>
            <a:ext cx="9557552" cy="387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92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61" name="Google Shape;1261;p92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62" name="Google Shape;1262;p92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63" name="Google Shape;1263;p92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92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92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6" name="Google Shape;1266;p92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7" name="Google Shape;126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19200"/>
            <a:ext cx="762886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93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74" name="Google Shape;1274;p93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75" name="Google Shape;1275;p93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76" name="Google Shape;1276;p93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93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93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9" name="Google Shape;1279;p93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0" name="Google Shape;128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264" y="1219200"/>
            <a:ext cx="8308821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3276600"/>
            <a:ext cx="6335336" cy="255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94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288" name="Google Shape;1288;p94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289" name="Google Shape;1289;p94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290" name="Google Shape;1290;p94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94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94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3" name="Google Shape;1293;p94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4" name="Google Shape;129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5400"/>
            <a:ext cx="814574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95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01" name="Google Shape;1301;p95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02" name="Google Shape;1302;p95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03" name="Google Shape;1303;p95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95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95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6" name="Google Shape;1306;p95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7" name="Google Shape;130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19200"/>
            <a:ext cx="6248942" cy="274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3962638"/>
            <a:ext cx="6248942" cy="156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96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15" name="Google Shape;1315;p96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16" name="Google Shape;1316;p96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17" name="Google Shape;1317;p96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96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96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20" name="Google Shape;1320;p96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1" name="Google Shape;132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29" y="1219200"/>
            <a:ext cx="931729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97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28" name="Google Shape;1328;p97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29" name="Google Shape;1329;p97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30" name="Google Shape;1330;p97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97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97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3" name="Google Shape;1333;p97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4" name="Google Shape;133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592" y="1219200"/>
            <a:ext cx="6883542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98"/>
          <p:cNvGrpSpPr/>
          <p:nvPr/>
        </p:nvGrpSpPr>
        <p:grpSpPr>
          <a:xfrm>
            <a:off x="589158" y="381000"/>
            <a:ext cx="6497442" cy="508000"/>
            <a:chOff x="789624" y="1191463"/>
            <a:chExt cx="4620576" cy="508000"/>
          </a:xfrm>
        </p:grpSpPr>
        <p:sp>
          <p:nvSpPr>
            <p:cNvPr id="1341" name="Google Shape;1341;p98"/>
            <p:cNvSpPr/>
            <p:nvPr/>
          </p:nvSpPr>
          <p:spPr>
            <a:xfrm>
              <a:off x="990600" y="1191463"/>
              <a:ext cx="4419600" cy="508000"/>
            </a:xfrm>
            <a:prstGeom prst="roundRect">
              <a:avLst>
                <a:gd fmla="val 50000" name="adj"/>
              </a:avLst>
            </a:prstGeom>
            <a:noFill/>
            <a:ln cap="flat" cmpd="sng" w="28575">
              <a:solidFill>
                <a:srgbClr val="C0C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  Spring MVC – App – Java Config</a:t>
              </a:r>
              <a:endParaRPr b="1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342" name="Google Shape;1342;p98"/>
            <p:cNvGrpSpPr/>
            <p:nvPr/>
          </p:nvGrpSpPr>
          <p:grpSpPr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1343" name="Google Shape;1343;p98"/>
              <p:cNvSpPr/>
              <p:nvPr/>
            </p:nvSpPr>
            <p:spPr>
              <a:xfrm>
                <a:off x="1123" y="2679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98"/>
              <p:cNvSpPr/>
              <p:nvPr/>
            </p:nvSpPr>
            <p:spPr>
              <a:xfrm>
                <a:off x="1110" y="2656"/>
                <a:ext cx="1536" cy="1328"/>
              </a:xfrm>
              <a:prstGeom prst="hexagon">
                <a:avLst>
                  <a:gd fmla="val 28916" name="adj"/>
                  <a:gd fmla="val 115470" name="vf"/>
                </a:avLst>
              </a:prstGeom>
              <a:gradFill>
                <a:gsLst>
                  <a:gs pos="0">
                    <a:srgbClr val="E6E6E6"/>
                  </a:gs>
                  <a:gs pos="7499">
                    <a:srgbClr val="7D8496"/>
                  </a:gs>
                  <a:gs pos="26499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0"/>
              </a:gradFill>
              <a:ln cap="flat" cmpd="sng" w="9525">
                <a:solidFill>
                  <a:srgbClr val="C0C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98"/>
              <p:cNvSpPr/>
              <p:nvPr/>
            </p:nvSpPr>
            <p:spPr>
              <a:xfrm>
                <a:off x="1200" y="2736"/>
                <a:ext cx="1350" cy="1168"/>
              </a:xfrm>
              <a:prstGeom prst="hexagon">
                <a:avLst>
                  <a:gd fmla="val 28896" name="adj"/>
                  <a:gd fmla="val 115470" name="vf"/>
                </a:avLst>
              </a:prstGeom>
              <a:gradFill>
                <a:gsLst>
                  <a:gs pos="0">
                    <a:srgbClr val="A87B33"/>
                  </a:gs>
                  <a:gs pos="100000">
                    <a:srgbClr val="EFB049"/>
                  </a:gs>
                </a:gsLst>
                <a:lin ang="27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46" name="Google Shape;1346;p98"/>
          <p:cNvSpPr txBox="1"/>
          <p:nvPr/>
        </p:nvSpPr>
        <p:spPr>
          <a:xfrm>
            <a:off x="1081904" y="1143000"/>
            <a:ext cx="106680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7" name="Google Shape;134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319944"/>
            <a:ext cx="5874400" cy="302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9"/>
          <p:cNvSpPr txBox="1"/>
          <p:nvPr/>
        </p:nvSpPr>
        <p:spPr>
          <a:xfrm>
            <a:off x="2144616" y="1600986"/>
            <a:ext cx="9209184" cy="281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Spring MVC and Hibernate</a:t>
            </a:r>
            <a:endParaRPr b="1" sz="4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2011-04-06T04:04:31Z</dcterms:created>
  <dc:creator>USER</dc:creator>
</cp:coreProperties>
</file>